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1"/>
  </p:notesMasterIdLst>
  <p:sldIdLst>
    <p:sldId id="1659" r:id="rId3"/>
    <p:sldId id="1963" r:id="rId4"/>
    <p:sldId id="1992" r:id="rId5"/>
    <p:sldId id="1956" r:id="rId6"/>
    <p:sldId id="1961" r:id="rId7"/>
    <p:sldId id="1966" r:id="rId8"/>
    <p:sldId id="1967" r:id="rId9"/>
    <p:sldId id="1993" r:id="rId10"/>
    <p:sldId id="1994" r:id="rId11"/>
    <p:sldId id="1995" r:id="rId12"/>
    <p:sldId id="1996" r:id="rId13"/>
    <p:sldId id="1997" r:id="rId14"/>
    <p:sldId id="2015" r:id="rId15"/>
    <p:sldId id="1998" r:id="rId16"/>
    <p:sldId id="1970" r:id="rId17"/>
    <p:sldId id="1999" r:id="rId18"/>
    <p:sldId id="2000" r:id="rId19"/>
    <p:sldId id="2001" r:id="rId20"/>
    <p:sldId id="2002" r:id="rId21"/>
    <p:sldId id="2014" r:id="rId22"/>
    <p:sldId id="2003" r:id="rId23"/>
    <p:sldId id="2004" r:id="rId24"/>
    <p:sldId id="2005" r:id="rId25"/>
    <p:sldId id="1986" r:id="rId26"/>
    <p:sldId id="1990" r:id="rId27"/>
    <p:sldId id="2006" r:id="rId28"/>
    <p:sldId id="2007" r:id="rId29"/>
    <p:sldId id="2019" r:id="rId30"/>
    <p:sldId id="2008" r:id="rId31"/>
    <p:sldId id="2009" r:id="rId32"/>
    <p:sldId id="2018" r:id="rId33"/>
    <p:sldId id="2011" r:id="rId34"/>
    <p:sldId id="2020" r:id="rId35"/>
    <p:sldId id="2010" r:id="rId36"/>
    <p:sldId id="2012" r:id="rId37"/>
    <p:sldId id="2013" r:id="rId38"/>
    <p:sldId id="1948" r:id="rId39"/>
    <p:sldId id="18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114" autoAdjust="0"/>
    <p:restoredTop sz="86418" autoAdjust="0"/>
  </p:normalViewPr>
  <p:slideViewPr>
    <p:cSldViewPr>
      <p:cViewPr varScale="1">
        <p:scale>
          <a:sx n="97" d="100"/>
          <a:sy n="97" d="100"/>
        </p:scale>
        <p:origin x="-150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5/9/2022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38</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5/9/2022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5/9/2022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5/9/2022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5/9/2022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5/9/2022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5/9/2022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5/9/2022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5/9/2022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5/9/2022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5/9/2022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5/9/2022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5/9/2022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5/9/2022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5/9/2022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5/9/2022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5/9/2022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5/9/2022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5/9/2022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5/9/2022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5/9/2022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381000"/>
            <a:ext cx="9144000" cy="1600438"/>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Our Prayers and Christ’s Position</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1:15 – 23</a:t>
            </a:r>
          </a:p>
        </p:txBody>
      </p:sp>
      <p:sp>
        <p:nvSpPr>
          <p:cNvPr id="10" name="Rectangle 9"/>
          <p:cNvSpPr/>
          <p:nvPr/>
        </p:nvSpPr>
        <p:spPr>
          <a:xfrm>
            <a:off x="0" y="4724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16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11 May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Today, many Christians tiptoe gingerly through the Christian life, afraid of stumbling, unsure about whether the path of faith on which they’re traveling might lead them into danger.  When they hear strange noises, they cower.  When darkness sets in, they hesitate.  And when obstacles fall in their path, they panic. </a:t>
            </a:r>
          </a:p>
          <a:p>
            <a:pPr indent="457200">
              <a:spcAft>
                <a:spcPts val="1200"/>
              </a:spcAft>
            </a:pPr>
            <a:r>
              <a:rPr lang="en-US" sz="2400" b="1" dirty="0" smtClean="0">
                <a:latin typeface="Cambria" pitchFamily="18" charset="0"/>
              </a:rPr>
              <a:t>But not the Ephesians—with the illuminating light of faith, they marched forward, bold and strong, advancing in the Christian life toward spiritual adulthood.</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1:15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Yet the Ephesians’ unwavering trust in Jesus was not the only thing worthy of thanksgiving.  Paul also thanked God for the love they had for “all the saints” (</a:t>
            </a:r>
            <a:r>
              <a:rPr lang="en-US" sz="2400" b="1" dirty="0" smtClean="0">
                <a:effectLst>
                  <a:outerShdw blurRad="38100" dist="38100" dir="2700000" algn="tl">
                    <a:srgbClr val="000000">
                      <a:alpha val="43137"/>
                    </a:srgbClr>
                  </a:outerShdw>
                </a:effectLst>
                <a:latin typeface="Cambria" pitchFamily="18" charset="0"/>
              </a:rPr>
              <a:t>1:15</a:t>
            </a:r>
            <a:r>
              <a:rPr lang="en-US" sz="2400" b="1" dirty="0" smtClean="0">
                <a:latin typeface="Cambria" pitchFamily="18" charset="0"/>
              </a:rPr>
              <a:t>).  </a:t>
            </a:r>
          </a:p>
          <a:p>
            <a:pPr indent="457200">
              <a:spcAft>
                <a:spcPts val="1200"/>
              </a:spcAft>
            </a:pPr>
            <a:r>
              <a:rPr lang="en-US" sz="2400" b="1" dirty="0" smtClean="0">
                <a:latin typeface="Cambria" pitchFamily="18" charset="0"/>
              </a:rPr>
              <a:t>Note that Paul doesn’t say they loved only their families, their closest friends, their small groups, or even their own fellow Ephesian Christians.  Rather, they had demonstrated a generous love toward </a:t>
            </a:r>
            <a:r>
              <a:rPr lang="en-US" sz="2400" b="1" i="1" u="sng" dirty="0" smtClean="0">
                <a:effectLst>
                  <a:outerShdw blurRad="38100" dist="38100" dir="2700000" algn="tl">
                    <a:srgbClr val="000000">
                      <a:alpha val="43137"/>
                    </a:srgbClr>
                  </a:outerShdw>
                </a:effectLst>
                <a:latin typeface="Cambria" pitchFamily="18" charset="0"/>
              </a:rPr>
              <a:t>all</a:t>
            </a:r>
            <a:r>
              <a:rPr lang="en-US" sz="2400" b="1" dirty="0" smtClean="0">
                <a:latin typeface="Cambria" pitchFamily="18" charset="0"/>
              </a:rPr>
              <a:t> the saints.  </a:t>
            </a:r>
          </a:p>
          <a:p>
            <a:pPr indent="457200">
              <a:spcAft>
                <a:spcPts val="1200"/>
              </a:spcAft>
            </a:pPr>
            <a:r>
              <a:rPr lang="en-US" sz="2400" b="1" dirty="0" smtClean="0">
                <a:latin typeface="Cambria" pitchFamily="18" charset="0"/>
              </a:rPr>
              <a:t>How did they do this?  Most likely by showing hospitality to travelers, giving shelter to exiles, and providing for the material needs of suffering Christians far away.</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1:15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It’s also quite likely that many of the churches that quickly sprang up throughout western Asia Minor began as daughter churches of Ephesus, demonstrating that the Ephesians’ faith manifested itself through genuine works of love in evangelism and discipleship.</a:t>
            </a:r>
          </a:p>
          <a:p>
            <a:pPr indent="457200">
              <a:spcAft>
                <a:spcPts val="1200"/>
              </a:spcAft>
            </a:pPr>
            <a:r>
              <a:rPr lang="en-US" sz="2400" b="1" dirty="0" smtClean="0">
                <a:latin typeface="Cambria" pitchFamily="18" charset="0"/>
              </a:rPr>
              <a:t>Our loyalty to Christ—who is the </a:t>
            </a:r>
            <a:r>
              <a:rPr lang="en-US" sz="2400" b="1" dirty="0" smtClean="0">
                <a:effectLst>
                  <a:outerShdw blurRad="38100" dist="38100" dir="2700000" algn="tl">
                    <a:srgbClr val="000000">
                      <a:alpha val="43137"/>
                    </a:srgbClr>
                  </a:outerShdw>
                </a:effectLst>
                <a:latin typeface="Cambria" pitchFamily="18" charset="0"/>
              </a:rPr>
              <a:t>“head”</a:t>
            </a:r>
            <a:r>
              <a:rPr lang="en-US" sz="2400" b="1" dirty="0" smtClean="0">
                <a:latin typeface="Cambria" pitchFamily="18" charset="0"/>
              </a:rPr>
              <a:t> of the entire body of Christ worldwide (</a:t>
            </a:r>
            <a:r>
              <a:rPr lang="en-US" sz="2400" b="1" dirty="0" smtClean="0">
                <a:effectLst>
                  <a:outerShdw blurRad="38100" dist="38100" dir="2700000" algn="tl">
                    <a:srgbClr val="000000">
                      <a:alpha val="43137"/>
                    </a:srgbClr>
                  </a:outerShdw>
                </a:effectLst>
                <a:latin typeface="Cambria" pitchFamily="18" charset="0"/>
              </a:rPr>
              <a:t>1:22-23</a:t>
            </a:r>
            <a:r>
              <a:rPr lang="en-US" sz="2400" b="1" dirty="0" smtClean="0">
                <a:latin typeface="Cambria" pitchFamily="18" charset="0"/>
              </a:rPr>
              <a:t>)—must work itself out in practical, observable love for one another.  A church that has truth but lacks love is not a church: it’s a giant Bible class cultivating cliques, leading to a clannish mentality, and producing cult-like attitudes of pride, superiority, and exclusivity.  That must stop!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1:15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050" name="Picture 2" descr="Thank YOU! YOU are precious to me! - Ephesians 1:16 ecard, online card"/>
          <p:cNvPicPr>
            <a:picLocks noChangeAspect="1" noChangeArrowheads="1"/>
          </p:cNvPicPr>
          <p:nvPr/>
        </p:nvPicPr>
        <p:blipFill>
          <a:blip r:embed="rId2" cstate="print"/>
          <a:srcRect/>
          <a:stretch>
            <a:fillRect/>
          </a:stretch>
        </p:blipFill>
        <p:spPr bwMode="auto">
          <a:xfrm>
            <a:off x="228600" y="838200"/>
            <a:ext cx="8607951" cy="5257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out)">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19389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need to </a:t>
            </a:r>
            <a:r>
              <a:rPr lang="en-US" sz="2400" b="1" u="sng" dirty="0" smtClean="0">
                <a:effectLst>
                  <a:outerShdw blurRad="38100" dist="38100" dir="2700000" algn="tl">
                    <a:srgbClr val="000000">
                      <a:alpha val="43137"/>
                    </a:srgbClr>
                  </a:outerShdw>
                </a:effectLst>
                <a:latin typeface="Cambria" pitchFamily="18" charset="0"/>
              </a:rPr>
              <a:t>pray</a:t>
            </a:r>
            <a:r>
              <a:rPr lang="en-US" sz="2400" b="1" dirty="0" smtClean="0">
                <a:latin typeface="Cambria" pitchFamily="18" charset="0"/>
              </a:rPr>
              <a:t> for other Bible-believing churches, partner with those of genuine faith, and learn from evangelical teachers with backgrounds different than ours.  In other words, we need to follow the example of the Ephesians and demonstrate love for “</a:t>
            </a:r>
            <a:r>
              <a:rPr lang="en-US" sz="2400" b="1" dirty="0" smtClean="0">
                <a:effectLst>
                  <a:outerShdw blurRad="38100" dist="38100" dir="2700000" algn="tl">
                    <a:srgbClr val="000000">
                      <a:alpha val="43137"/>
                    </a:srgbClr>
                  </a:outerShdw>
                </a:effectLst>
                <a:latin typeface="Cambria" pitchFamily="18" charset="0"/>
              </a:rPr>
              <a:t>all the saints</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1:15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4154984"/>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17</a:t>
            </a:r>
            <a:r>
              <a:rPr lang="en-US" sz="2800" i="1" dirty="0" smtClean="0">
                <a:latin typeface="Georgia" pitchFamily="18" charset="0"/>
              </a:rPr>
              <a:t>I keep asking that the God of our Lord Jesus Christ, the glorious Father, may give you the Spirit of wisdom and revelation, so that you may know him better.  </a:t>
            </a:r>
            <a:r>
              <a:rPr lang="en-US" sz="2800" b="1" baseline="30000" dirty="0" smtClean="0">
                <a:effectLst>
                  <a:outerShdw blurRad="38100" dist="38100" dir="2700000" algn="tl">
                    <a:srgbClr val="000000">
                      <a:alpha val="43137"/>
                    </a:srgbClr>
                  </a:outerShdw>
                </a:effectLst>
                <a:latin typeface="Georgia" pitchFamily="18" charset="0"/>
              </a:rPr>
              <a:t>18</a:t>
            </a:r>
            <a:r>
              <a:rPr lang="en-US" sz="2800" i="1" dirty="0" smtClean="0">
                <a:latin typeface="Georgia" pitchFamily="18" charset="0"/>
              </a:rPr>
              <a:t>I pray that the eyes of your heart may be enlightened in order that you may know the hope to which he has called you, the riches of his glorious inheritance in his holy people, </a:t>
            </a:r>
            <a:r>
              <a:rPr lang="en-US" sz="2800" b="1" baseline="30000" dirty="0" smtClean="0">
                <a:effectLst>
                  <a:outerShdw blurRad="38100" dist="38100" dir="2700000" algn="tl">
                    <a:srgbClr val="000000">
                      <a:alpha val="43137"/>
                    </a:srgbClr>
                  </a:outerShdw>
                </a:effectLst>
                <a:latin typeface="Georgia" pitchFamily="18" charset="0"/>
              </a:rPr>
              <a:t>19</a:t>
            </a:r>
            <a:r>
              <a:rPr lang="en-US" sz="2800" i="1" dirty="0" smtClean="0">
                <a:latin typeface="Georgia" pitchFamily="18" charset="0"/>
              </a:rPr>
              <a:t>and his incomparably great power for us who believe. That power is the same as the mighty strength.</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1:17 – 19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724644"/>
          </a:xfrm>
          <a:prstGeom prst="rect">
            <a:avLst/>
          </a:prstGeom>
          <a:noFill/>
          <a:effectLst/>
        </p:spPr>
        <p:txBody>
          <a:bodyPr wrap="square" rtlCol="0">
            <a:spAutoFit/>
          </a:bodyPr>
          <a:lstStyle/>
          <a:p>
            <a:pPr indent="457200">
              <a:spcAft>
                <a:spcPts val="1000"/>
              </a:spcAft>
            </a:pPr>
            <a:r>
              <a:rPr lang="en-US" sz="2400" b="1" dirty="0" smtClean="0">
                <a:latin typeface="Cambria" pitchFamily="18" charset="0"/>
              </a:rPr>
              <a:t>When we contrast our typical prayers on behalf of others with Paul’s requests in </a:t>
            </a:r>
            <a:r>
              <a:rPr lang="en-US" sz="2400" b="1" dirty="0" smtClean="0">
                <a:effectLst>
                  <a:outerShdw blurRad="38100" dist="38100" dir="2700000" algn="tl">
                    <a:srgbClr val="000000">
                      <a:alpha val="43137"/>
                    </a:srgbClr>
                  </a:outerShdw>
                </a:effectLst>
                <a:latin typeface="Cambria" pitchFamily="18" charset="0"/>
              </a:rPr>
              <a:t>1:17-19</a:t>
            </a:r>
            <a:r>
              <a:rPr lang="en-US" sz="2400" b="1" dirty="0" smtClean="0">
                <a:latin typeface="Cambria" pitchFamily="18" charset="0"/>
              </a:rPr>
              <a:t>, most of us can’t help but feel ashamed.  Paul moves from thanking God for their faith and love to petitioning God for several specific things—not the typical mundane and materialistic clutter that fills the prayer lists of so many of us.  What does Paul ask for?  </a:t>
            </a:r>
            <a:r>
              <a:rPr lang="en-US" sz="2400" b="1" i="1" dirty="0" smtClean="0">
                <a:effectLst>
                  <a:outerShdw blurRad="38100" dist="38100" dir="2700000" algn="tl">
                    <a:srgbClr val="000000">
                      <a:alpha val="43137"/>
                    </a:srgbClr>
                  </a:outerShdw>
                </a:effectLst>
                <a:latin typeface="Cambria" pitchFamily="18" charset="0"/>
              </a:rPr>
              <a:t>Paul prays . . . </a:t>
            </a:r>
            <a:r>
              <a:rPr lang="en-US" sz="2400" b="1" dirty="0" smtClean="0">
                <a:latin typeface="Cambria" pitchFamily="18" charset="0"/>
              </a:rPr>
              <a:t>  </a:t>
            </a:r>
          </a:p>
          <a:p>
            <a:pPr marL="457200" indent="-274320">
              <a:spcAft>
                <a:spcPts val="1000"/>
              </a:spcAft>
              <a:buFont typeface="Arial" pitchFamily="34" charset="0"/>
              <a:buChar char="•"/>
            </a:pPr>
            <a:r>
              <a:rPr lang="en-US" sz="2400" b="1" dirty="0" smtClean="0">
                <a:latin typeface="Cambria" pitchFamily="18" charset="0"/>
              </a:rPr>
              <a:t>That God would give them wisdom and revelation related to an intimate knowledge of Him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a:p>
            <a:pPr marL="457200" indent="-274320">
              <a:spcAft>
                <a:spcPts val="1000"/>
              </a:spcAft>
              <a:buFont typeface="Arial" pitchFamily="34" charset="0"/>
              <a:buChar char="•"/>
            </a:pPr>
            <a:r>
              <a:rPr lang="en-US" sz="2400" b="1" dirty="0" smtClean="0">
                <a:latin typeface="Cambria" pitchFamily="18" charset="0"/>
              </a:rPr>
              <a:t>That their innermost being would receive divine illumination, so that they would know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a:p>
            <a:pPr marL="457200" indent="-274320">
              <a:spcAft>
                <a:spcPts val="10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[1]</a:t>
            </a:r>
            <a:r>
              <a:rPr lang="en-US" sz="2400" b="1" dirty="0" smtClean="0">
                <a:latin typeface="Cambria" pitchFamily="18" charset="0"/>
              </a:rPr>
              <a:t> the hope of His calling, </a:t>
            </a:r>
            <a:r>
              <a:rPr lang="en-US" sz="2000" b="1" dirty="0" smtClean="0">
                <a:effectLst>
                  <a:outerShdw blurRad="38100" dist="38100" dir="2700000" algn="tl">
                    <a:srgbClr val="000000">
                      <a:alpha val="43137"/>
                    </a:srgbClr>
                  </a:outerShdw>
                </a:effectLst>
                <a:latin typeface="Cambria" pitchFamily="18" charset="0"/>
              </a:rPr>
              <a:t>[2]</a:t>
            </a:r>
            <a:r>
              <a:rPr lang="en-US" sz="2400" b="1" dirty="0" smtClean="0">
                <a:latin typeface="Cambria" pitchFamily="18" charset="0"/>
              </a:rPr>
              <a:t> the riches of the glory of His inheritance, and </a:t>
            </a:r>
            <a:r>
              <a:rPr lang="en-US" sz="2000" b="1" dirty="0" smtClean="0">
                <a:effectLst>
                  <a:outerShdw blurRad="38100" dist="38100" dir="2700000" algn="tl">
                    <a:srgbClr val="000000">
                      <a:alpha val="43137"/>
                    </a:srgbClr>
                  </a:outerShdw>
                </a:effectLst>
                <a:latin typeface="Cambria" pitchFamily="18" charset="0"/>
              </a:rPr>
              <a:t>[3]</a:t>
            </a:r>
            <a:r>
              <a:rPr lang="en-US" sz="2400" b="1" dirty="0" smtClean="0">
                <a:latin typeface="Cambria" pitchFamily="18" charset="0"/>
              </a:rPr>
              <a:t> the surpassing greatness of His power toward believers.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1:17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Ephesians obviously knew God, as evidenced by their faith and love.  Paul prayed however, that their knowledge of God would grow even deeper through divine wisdom and insight (</a:t>
            </a:r>
            <a:r>
              <a:rPr lang="en-US" sz="2400" b="1" dirty="0" smtClean="0">
                <a:effectLst>
                  <a:outerShdw blurRad="38100" dist="38100" dir="2700000" algn="tl">
                    <a:srgbClr val="000000">
                      <a:alpha val="43137"/>
                    </a:srgbClr>
                  </a:outerShdw>
                </a:effectLst>
                <a:latin typeface="Cambria" pitchFamily="18" charset="0"/>
              </a:rPr>
              <a:t>1:17</a:t>
            </a:r>
            <a:r>
              <a:rPr lang="en-US" sz="2400" b="1" dirty="0" smtClean="0">
                <a:latin typeface="Cambria" pitchFamily="18" charset="0"/>
              </a:rPr>
              <a:t>).  Note that the wisdom and revelation are “in the knowledge of Him,” that is, in relation to an intimate, personal, deep knowledge of God. </a:t>
            </a:r>
          </a:p>
          <a:p>
            <a:pPr indent="457200">
              <a:spcAft>
                <a:spcPts val="1200"/>
              </a:spcAft>
            </a:pPr>
            <a:r>
              <a:rPr lang="en-US" sz="2400" b="1" dirty="0" smtClean="0">
                <a:latin typeface="Cambria" pitchFamily="18" charset="0"/>
              </a:rPr>
              <a:t>Here, “</a:t>
            </a:r>
            <a:r>
              <a:rPr lang="en-US" sz="2400" b="1" dirty="0" smtClean="0">
                <a:effectLst>
                  <a:outerShdw blurRad="38100" dist="38100" dir="2700000" algn="tl">
                    <a:srgbClr val="000000">
                      <a:alpha val="43137"/>
                    </a:srgbClr>
                  </a:outerShdw>
                </a:effectLst>
                <a:latin typeface="Cambria" pitchFamily="18" charset="0"/>
              </a:rPr>
              <a:t>wisdom</a:t>
            </a:r>
            <a:r>
              <a:rPr lang="en-US" sz="2400" b="1" dirty="0" smtClean="0">
                <a:latin typeface="Cambria" pitchFamily="18" charset="0"/>
              </a:rPr>
              <a:t>” refers to the ability to take profound theological truths about God and apply them to everyday situations of life.  It means living in the light of God’s unfathomable attributes—goodness, grace, mercy, omniscience, omnipresence, omnipotence, love, justice, holiness, patience, and so many more.</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1:17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God grants wisdom “from above,” it manifests itself as “pure, then peaceable, gentle, reasonable, full of mercy and good fruits, unwavering, without hypocrisy” (</a:t>
            </a:r>
            <a:r>
              <a:rPr lang="en-US" sz="2400" b="1" dirty="0" smtClean="0">
                <a:effectLst>
                  <a:outerShdw blurRad="38100" dist="38100" dir="2700000" algn="tl">
                    <a:srgbClr val="000000">
                      <a:alpha val="43137"/>
                    </a:srgbClr>
                  </a:outerShdw>
                </a:effectLst>
                <a:latin typeface="Cambria" pitchFamily="18" charset="0"/>
              </a:rPr>
              <a:t>James 3:17</a:t>
            </a:r>
            <a:r>
              <a:rPr lang="en-US" sz="2400" b="1" dirty="0" smtClean="0">
                <a:latin typeface="Cambria" pitchFamily="18" charset="0"/>
              </a:rPr>
              <a:t>). </a:t>
            </a:r>
          </a:p>
          <a:p>
            <a:pPr indent="457200">
              <a:spcAft>
                <a:spcPts val="1200"/>
              </a:spcAft>
            </a:pPr>
            <a:r>
              <a:rPr lang="en-US" sz="2400" b="1" dirty="0" smtClean="0">
                <a:latin typeface="Cambria" pitchFamily="18" charset="0"/>
              </a:rPr>
              <a:t>As spirit of revelation, then, indicates an unveiling of insight—that is, the ability to grasp the meaning of God’s truths so that we comprehend His perspective on life and circumstances.  Equipped with this understanding, we see behind the natural world into supernatural meaning.  We’re able to discern God’s providential care for the world and His sovereign hand in our lives. </a:t>
            </a:r>
          </a:p>
          <a:p>
            <a:pPr indent="457200">
              <a:spcAft>
                <a:spcPts val="1200"/>
              </a:spcAft>
            </a:pPr>
            <a:r>
              <a:rPr lang="en-US" sz="2400" b="1" dirty="0" smtClean="0">
                <a:latin typeface="Cambria" pitchFamily="18" charset="0"/>
              </a:rPr>
              <a:t>Through both wisdom and revelation, we enjoy a fuller understanding our heavenly Father.</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1:17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that happens, we’re no longer “clueless,” walking through life as senseless victims of our circumstances.  Instead, we see through things.  We begin to grasp God’s perspective on the world.  The result? With great eagerness, we submit to His authority and trust in His promise. </a:t>
            </a:r>
          </a:p>
          <a:p>
            <a:pPr indent="457200">
              <a:spcAft>
                <a:spcPts val="1200"/>
              </a:spcAft>
            </a:pPr>
            <a:r>
              <a:rPr lang="en-US" sz="2400" b="1" dirty="0" smtClean="0">
                <a:latin typeface="Cambria" pitchFamily="18" charset="0"/>
              </a:rPr>
              <a:t>Along with this prayer for a deeper knowledge of God through wisdom and revelation.  Paul also prays for the ultimate result of that knowledge: an enlightened heart (</a:t>
            </a:r>
            <a:r>
              <a:rPr lang="en-US" sz="2400" b="1" dirty="0" smtClean="0">
                <a:effectLst>
                  <a:outerShdw blurRad="38100" dist="38100" dir="2700000" algn="tl">
                    <a:srgbClr val="000000">
                      <a:alpha val="43137"/>
                    </a:srgbClr>
                  </a:outerShdw>
                </a:effectLst>
                <a:latin typeface="Cambria" pitchFamily="18" charset="0"/>
              </a:rPr>
              <a:t>1:18</a:t>
            </a:r>
            <a:r>
              <a:rPr lang="en-US" sz="2400" b="1" dirty="0" smtClean="0">
                <a:latin typeface="Cambria" pitchFamily="18" charset="0"/>
              </a:rPr>
              <a:t>).  What does Paul mean by </a:t>
            </a:r>
            <a:r>
              <a:rPr lang="en-US" sz="2400" b="1" dirty="0" smtClean="0">
                <a:effectLst>
                  <a:outerShdw blurRad="38100" dist="38100" dir="2700000" algn="tl">
                    <a:srgbClr val="000000">
                      <a:alpha val="43137"/>
                    </a:srgbClr>
                  </a:outerShdw>
                </a:effectLst>
                <a:latin typeface="Cambria" pitchFamily="18" charset="0"/>
              </a:rPr>
              <a:t>“the eyes of your heart”</a:t>
            </a:r>
            <a:r>
              <a:rPr lang="en-US" sz="2400" b="1" dirty="0" smtClean="0">
                <a:latin typeface="Cambria" pitchFamily="18" charset="0"/>
              </a:rPr>
              <a:t>?  One insightful commentator puts it this way: “The </a:t>
            </a:r>
            <a:r>
              <a:rPr lang="en-US" sz="2400" b="1" i="1" u="sng" dirty="0" smtClean="0">
                <a:latin typeface="Cambria" pitchFamily="18" charset="0"/>
              </a:rPr>
              <a:t>heart</a:t>
            </a:r>
            <a:r>
              <a:rPr lang="en-US" sz="2400" b="1" dirty="0" smtClean="0">
                <a:latin typeface="Cambria" pitchFamily="18" charset="0"/>
              </a:rPr>
              <a:t> in Scripture is the seat of thought and moral judgment as well as of feeling.  This deep, inner enlightenment provided by the Holy Spirit leads the believer to realize all that God has made available to him.”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1:17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5339923"/>
          </a:xfrm>
          <a:prstGeom prst="rect">
            <a:avLst/>
          </a:prstGeom>
          <a:noFill/>
          <a:effectLst/>
        </p:spPr>
        <p:txBody>
          <a:bodyPr wrap="square" rtlCol="0">
            <a:spAutoFit/>
          </a:bodyPr>
          <a:lstStyle/>
          <a:p>
            <a:pPr indent="457200">
              <a:spcAft>
                <a:spcPts val="600"/>
              </a:spcAft>
            </a:pPr>
            <a:r>
              <a:rPr lang="en-US" sz="2400" b="1" dirty="0" smtClean="0">
                <a:latin typeface="Cambria" pitchFamily="18" charset="0"/>
              </a:rPr>
              <a:t>The last half of the chapter contains Paul’s first of two prayers that are in this epistle.  The prayer in this chapter is for their “</a:t>
            </a:r>
            <a:r>
              <a:rPr lang="en-US" sz="2400" b="1" dirty="0" smtClean="0">
                <a:effectLst>
                  <a:outerShdw blurRad="38100" dist="38100" dir="2700000" algn="tl">
                    <a:srgbClr val="000000">
                      <a:alpha val="43137"/>
                    </a:srgbClr>
                  </a:outerShdw>
                </a:effectLst>
                <a:latin typeface="Cambria" pitchFamily="18" charset="0"/>
              </a:rPr>
              <a:t>enlightenment</a:t>
            </a:r>
            <a:r>
              <a:rPr lang="en-US" sz="2400" b="1" dirty="0" smtClean="0">
                <a:latin typeface="Cambria" pitchFamily="18" charset="0"/>
              </a:rPr>
              <a:t>,” that their knowledge and understanding might increase.  Paul especially desires that they might know God more fully, what is the hope of His calling, what are the riches of the glory of His inheritance in the saints, and what is the great power of God toward those who believe (</a:t>
            </a:r>
            <a:r>
              <a:rPr lang="en-US" sz="2400" b="1" dirty="0" smtClean="0">
                <a:effectLst>
                  <a:outerShdw blurRad="38100" dist="38100" dir="2700000" algn="tl">
                    <a:srgbClr val="000000">
                      <a:alpha val="43137"/>
                    </a:srgbClr>
                  </a:outerShdw>
                </a:effectLst>
                <a:latin typeface="Cambria" pitchFamily="18" charset="0"/>
              </a:rPr>
              <a:t>15-19</a:t>
            </a:r>
            <a:r>
              <a:rPr lang="en-US" sz="2400" b="1" dirty="0" smtClean="0">
                <a:latin typeface="Cambria" pitchFamily="18" charset="0"/>
              </a:rPr>
              <a:t>). </a:t>
            </a:r>
          </a:p>
          <a:p>
            <a:pPr indent="457200">
              <a:spcAft>
                <a:spcPts val="600"/>
              </a:spcAft>
            </a:pPr>
            <a:r>
              <a:rPr lang="en-US" sz="2400" b="1" dirty="0" smtClean="0">
                <a:latin typeface="Cambria" pitchFamily="18" charset="0"/>
              </a:rPr>
              <a:t>Regarding this “</a:t>
            </a:r>
            <a:r>
              <a:rPr lang="en-US" sz="2400" b="1" dirty="0" smtClean="0">
                <a:effectLst>
                  <a:outerShdw blurRad="38100" dist="38100" dir="2700000" algn="tl">
                    <a:srgbClr val="000000">
                      <a:alpha val="43137"/>
                    </a:srgbClr>
                  </a:outerShdw>
                </a:effectLst>
                <a:latin typeface="Cambria" pitchFamily="18" charset="0"/>
              </a:rPr>
              <a:t>power</a:t>
            </a:r>
            <a:r>
              <a:rPr lang="en-US" sz="2400" b="1" dirty="0" smtClean="0">
                <a:latin typeface="Cambria" pitchFamily="18" charset="0"/>
              </a:rPr>
              <a:t>,” it is the same power God used to raise Jesus from the dead and seat Him at His right hand. The exalted position now enjoyed by Christ includes authority over all things, especially the church which is described as </a:t>
            </a:r>
            <a:r>
              <a:rPr lang="en-US" sz="2400" b="1" i="1" dirty="0" smtClean="0">
                <a:latin typeface="Cambria" pitchFamily="18" charset="0"/>
              </a:rPr>
              <a:t>“His body, the fullness of Him who fills all in all”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20-23</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3" name="Picture 2" descr="1 - 18 eyes heart.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specifies </a:t>
            </a:r>
            <a:r>
              <a:rPr lang="en-US" sz="2400" b="1" i="1" u="sng" dirty="0" smtClean="0">
                <a:latin typeface="Cambria" pitchFamily="18" charset="0"/>
              </a:rPr>
              <a:t>three</a:t>
            </a:r>
            <a:r>
              <a:rPr lang="en-US" sz="2400" b="1" dirty="0" smtClean="0">
                <a:latin typeface="Cambria" pitchFamily="18" charset="0"/>
              </a:rPr>
              <a:t> things he wanted the Ephesians to know with their innermost being, three spiritual realities that formed the core of their faith.  Let’s look at each of these in order.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Paul wanted the Ephesians to know </a:t>
            </a:r>
            <a:r>
              <a:rPr lang="en-US" sz="2400" b="1" i="1" dirty="0" smtClean="0">
                <a:effectLst>
                  <a:outerShdw blurRad="38100" dist="38100" dir="2700000" algn="tl">
                    <a:srgbClr val="000000">
                      <a:alpha val="43137"/>
                    </a:srgbClr>
                  </a:outerShdw>
                </a:effectLst>
                <a:latin typeface="Cambria" pitchFamily="18" charset="0"/>
              </a:rPr>
              <a:t>the hope of God’s calling</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1:18</a:t>
            </a:r>
            <a:r>
              <a:rPr lang="en-US" sz="2400" b="1" dirty="0" smtClean="0">
                <a:latin typeface="Cambria" pitchFamily="18" charset="0"/>
              </a:rPr>
              <a:t>).  We tend to think of a calling in individual terms, as referring to someone’s ministry position or vocation.  The meaning here, however, is much broader and applies to all Christians.  </a:t>
            </a:r>
          </a:p>
          <a:p>
            <a:pPr indent="457200">
              <a:spcAft>
                <a:spcPts val="1200"/>
              </a:spcAft>
            </a:pPr>
            <a:r>
              <a:rPr lang="en-US" sz="2400" b="1" dirty="0" smtClean="0">
                <a:latin typeface="Cambria" pitchFamily="18" charset="0"/>
              </a:rPr>
              <a:t>“God calls us to Christ and holiness, to freedom and peace, to suffering and glory.  More simply, it is a call to an altogether new life in which we know, love, obey and serve Christ, enjoy His fellowship and look beyond our present suffering to the glory which will one day be revealed.”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1:17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this sense, all believers are “called” by God, not just those called into the pastorate or to the mission field.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Paul wanted the Ephesians to know </a:t>
            </a:r>
            <a:r>
              <a:rPr lang="en-US" sz="2400" b="1" i="1" dirty="0" smtClean="0">
                <a:effectLst>
                  <a:outerShdw blurRad="38100" dist="38100" dir="2700000" algn="tl">
                    <a:srgbClr val="000000">
                      <a:alpha val="43137"/>
                    </a:srgbClr>
                  </a:outerShdw>
                </a:effectLst>
                <a:latin typeface="Cambria" pitchFamily="18" charset="0"/>
              </a:rPr>
              <a:t>the riches of the glory of God’s inheritance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1:18</a:t>
            </a:r>
            <a:r>
              <a:rPr lang="en-US" sz="2400" b="1" dirty="0" smtClean="0">
                <a:latin typeface="Cambria" pitchFamily="18" charset="0"/>
              </a:rPr>
              <a:t>).  This inheritance includes all God has given to us in salvation through the person and work of Jesus Christ.  We’ve already seen in the last section that believers have received a down payment by the indwelling Spirit.  </a:t>
            </a:r>
          </a:p>
          <a:p>
            <a:pPr indent="457200">
              <a:spcAft>
                <a:spcPts val="1200"/>
              </a:spcAft>
            </a:pPr>
            <a:r>
              <a:rPr lang="en-US" sz="2400" b="1" dirty="0" smtClean="0">
                <a:latin typeface="Cambria" pitchFamily="18" charset="0"/>
              </a:rPr>
              <a:t>The full payment will be lavished upon us when we meet Christ face-to-face at His second coming.  Peter describes this as </a:t>
            </a:r>
            <a:r>
              <a:rPr lang="en-US" sz="2400" b="1" i="1" dirty="0" smtClean="0">
                <a:latin typeface="Cambria" pitchFamily="18" charset="0"/>
              </a:rPr>
              <a:t>“an inheritance which is imperishable and undefiled and will not fade away, reserved in heaven for you”</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1Pet1:4</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1:17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At that time, when we stand in glory, basking in our eternal inheritance, all of our human limitations, physical diseases and disabilities, emotional baggage, hardships, and handicaps will be put away forever.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Paul wanted the Ephesians to know </a:t>
            </a:r>
            <a:r>
              <a:rPr lang="en-US" sz="2400" b="1" i="1" dirty="0" smtClean="0">
                <a:effectLst>
                  <a:outerShdw blurRad="38100" dist="38100" dir="2700000" algn="tl">
                    <a:srgbClr val="000000">
                      <a:alpha val="43137"/>
                    </a:srgbClr>
                  </a:outerShdw>
                </a:effectLst>
                <a:latin typeface="Cambria" pitchFamily="18" charset="0"/>
              </a:rPr>
              <a:t>the surpassing greatness of God’s power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1:19</a:t>
            </a:r>
            <a:r>
              <a:rPr lang="en-US" sz="2400" b="1" dirty="0" smtClean="0">
                <a:latin typeface="Cambria" pitchFamily="18" charset="0"/>
              </a:rPr>
              <a:t>).  God’s abilities are on a completely different plane than anything we might be able to accomplish ourselves.  His unimaginable power brings life from death (</a:t>
            </a:r>
            <a:r>
              <a:rPr lang="en-US" sz="2400" b="1" dirty="0" smtClean="0">
                <a:effectLst>
                  <a:outerShdw blurRad="38100" dist="38100" dir="2700000" algn="tl">
                    <a:srgbClr val="000000">
                      <a:alpha val="43137"/>
                    </a:srgbClr>
                  </a:outerShdw>
                </a:effectLst>
                <a:latin typeface="Cambria" pitchFamily="18" charset="0"/>
              </a:rPr>
              <a:t>2:1-5</a:t>
            </a:r>
            <a:r>
              <a:rPr lang="en-US" sz="2400" b="1" dirty="0" smtClean="0">
                <a:latin typeface="Cambria" pitchFamily="18" charset="0"/>
              </a:rPr>
              <a:t>), faith from disbelief (</a:t>
            </a:r>
            <a:r>
              <a:rPr lang="en-US" sz="2400" b="1" dirty="0" smtClean="0">
                <a:effectLst>
                  <a:outerShdw blurRad="38100" dist="38100" dir="2700000" algn="tl">
                    <a:srgbClr val="000000">
                      <a:alpha val="43137"/>
                    </a:srgbClr>
                  </a:outerShdw>
                </a:effectLst>
                <a:latin typeface="Cambria" pitchFamily="18" charset="0"/>
              </a:rPr>
              <a:t>2:8-9</a:t>
            </a:r>
            <a:r>
              <a:rPr lang="en-US" sz="2400" b="1" dirty="0" smtClean="0">
                <a:latin typeface="Cambria" pitchFamily="18" charset="0"/>
              </a:rPr>
              <a:t>), and a good will and works from those who formerly walked in wickedness (</a:t>
            </a:r>
            <a:r>
              <a:rPr lang="en-US" sz="2400" b="1" dirty="0" smtClean="0">
                <a:effectLst>
                  <a:outerShdw blurRad="38100" dist="38100" dir="2700000" algn="tl">
                    <a:srgbClr val="000000">
                      <a:alpha val="43137"/>
                    </a:srgbClr>
                  </a:outerShdw>
                </a:effectLst>
                <a:latin typeface="Cambria" pitchFamily="18" charset="0"/>
              </a:rPr>
              <a:t>2:10</a:t>
            </a:r>
            <a:r>
              <a:rPr lang="en-US" sz="2400" b="1" dirty="0" smtClean="0">
                <a:latin typeface="Cambria" pitchFamily="18" charset="0"/>
              </a:rPr>
              <a:t>).  As Paul will explain in Ephesians </a:t>
            </a:r>
            <a:r>
              <a:rPr lang="en-US" sz="2400" b="1" dirty="0" smtClean="0">
                <a:effectLst>
                  <a:outerShdw blurRad="38100" dist="38100" dir="2700000" algn="tl">
                    <a:srgbClr val="000000">
                      <a:alpha val="43137"/>
                    </a:srgbClr>
                  </a:outerShdw>
                </a:effectLst>
                <a:latin typeface="Cambria" pitchFamily="18" charset="0"/>
              </a:rPr>
              <a:t>1:20-23</a:t>
            </a:r>
            <a:r>
              <a:rPr lang="en-US" sz="2400" b="1" dirty="0" smtClean="0">
                <a:latin typeface="Cambria" pitchFamily="18" charset="0"/>
              </a:rPr>
              <a:t>, God’s power is able to accomplish so much in our lives because it’s the very same power that raised Christ from the dead and is working in believers today (</a:t>
            </a:r>
            <a:r>
              <a:rPr lang="en-US" sz="2400" b="1" dirty="0" smtClean="0">
                <a:effectLst>
                  <a:outerShdw blurRad="38100" dist="38100" dir="2700000" algn="tl">
                    <a:srgbClr val="000000">
                      <a:alpha val="43137"/>
                    </a:srgbClr>
                  </a:outerShdw>
                </a:effectLst>
                <a:latin typeface="Cambria" pitchFamily="18" charset="0"/>
              </a:rPr>
              <a:t>1:19</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1:17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4154984"/>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20</a:t>
            </a:r>
            <a:r>
              <a:rPr lang="en-US" sz="2800" i="1" dirty="0" smtClean="0">
                <a:latin typeface="Georgia" pitchFamily="18" charset="0"/>
              </a:rPr>
              <a:t>He exerted when he raised Christ from the dead and seated him at his right hand in the heavenly realms,  </a:t>
            </a:r>
            <a:r>
              <a:rPr lang="en-US" sz="2800" b="1" baseline="30000" dirty="0" smtClean="0">
                <a:effectLst>
                  <a:outerShdw blurRad="38100" dist="38100" dir="2700000" algn="tl">
                    <a:srgbClr val="000000">
                      <a:alpha val="43137"/>
                    </a:srgbClr>
                  </a:outerShdw>
                </a:effectLst>
                <a:latin typeface="Georgia" pitchFamily="18" charset="0"/>
              </a:rPr>
              <a:t>21</a:t>
            </a:r>
            <a:r>
              <a:rPr lang="en-US" sz="2800" i="1" dirty="0" smtClean="0">
                <a:latin typeface="Georgia" pitchFamily="18" charset="0"/>
              </a:rPr>
              <a:t>far above all rule and authority, power and dominion, and every name that is invoked, not only in the present age but also in the one to come. </a:t>
            </a:r>
            <a:r>
              <a:rPr lang="en-US" sz="2800" b="1" baseline="30000" dirty="0" smtClean="0">
                <a:effectLst>
                  <a:outerShdw blurRad="38100" dist="38100" dir="2700000" algn="tl">
                    <a:srgbClr val="000000">
                      <a:alpha val="43137"/>
                    </a:srgbClr>
                  </a:outerShdw>
                </a:effectLst>
                <a:latin typeface="Georgia" pitchFamily="18" charset="0"/>
              </a:rPr>
              <a:t>22</a:t>
            </a:r>
            <a:r>
              <a:rPr lang="en-US" sz="2800" i="1" dirty="0" smtClean="0">
                <a:latin typeface="Georgia" pitchFamily="18" charset="0"/>
              </a:rPr>
              <a:t>And God placed all things under his feet and appointed him to be head over everything for the church, </a:t>
            </a:r>
            <a:r>
              <a:rPr lang="en-US" sz="2800" b="1" baseline="30000" dirty="0" smtClean="0">
                <a:effectLst>
                  <a:outerShdw blurRad="38100" dist="38100" dir="2700000" algn="tl">
                    <a:srgbClr val="000000">
                      <a:alpha val="43137"/>
                    </a:srgbClr>
                  </a:outerShdw>
                </a:effectLst>
                <a:latin typeface="Georgia" pitchFamily="18" charset="0"/>
              </a:rPr>
              <a:t>23</a:t>
            </a:r>
            <a:r>
              <a:rPr lang="en-US" sz="2800" i="1" dirty="0" smtClean="0">
                <a:latin typeface="Georgia" pitchFamily="18" charset="0"/>
              </a:rPr>
              <a:t>which is his body, the fullness of him who fills everything in every way.</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1:20 – 23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descr="1 - 20-23.jpg"/>
          <p:cNvPicPr>
            <a:picLocks noChangeAspect="1"/>
          </p:cNvPicPr>
          <p:nvPr/>
        </p:nvPicPr>
        <p:blipFill>
          <a:blip r:embed="rId2" cstate="print"/>
          <a:stretch>
            <a:fillRect/>
          </a:stretch>
        </p:blipFill>
        <p:spPr>
          <a:xfrm>
            <a:off x="1143000" y="228600"/>
            <a:ext cx="6858000" cy="6324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last four verses of Ephesians 1 give us evidence of the “surpassing greatness of [God’s] power” toward believers (</a:t>
            </a:r>
            <a:r>
              <a:rPr lang="en-US" sz="2400" b="1" dirty="0" smtClean="0">
                <a:effectLst>
                  <a:outerShdw blurRad="38100" dist="38100" dir="2700000" algn="tl">
                    <a:srgbClr val="000000">
                      <a:alpha val="43137"/>
                    </a:srgbClr>
                  </a:outerShdw>
                </a:effectLst>
                <a:latin typeface="Cambria" pitchFamily="18" charset="0"/>
              </a:rPr>
              <a:t>1:19</a:t>
            </a:r>
            <a:r>
              <a:rPr lang="en-US" sz="2400" b="1" dirty="0" smtClean="0">
                <a:latin typeface="Cambria" pitchFamily="18" charset="0"/>
              </a:rPr>
              <a:t>).  As we look more closely at this grand finale of Paul’s powerful prayer, we observe four proofs upon which we can rest our confidence in God’s ability to conform us to the image of Christ—partially in this life, but fully in the life to come.  As we tap into this power, it has the potential to radically transform our lives.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God demonstrated His surpassing power when He raised Christ from the dead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1:20</a:t>
            </a:r>
            <a:r>
              <a:rPr lang="en-US" sz="2400" b="1" dirty="0" smtClean="0">
                <a:latin typeface="Cambria" pitchFamily="18" charset="0"/>
              </a:rPr>
              <a:t>).  Far too quickly do we rush through the words of our common confession of faith: “Christ died for our sins and rose from the dead.”  Stop and think about the strangeness of this claim.</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1:20 – 23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Having been beaten, tortured, bound, crowned with thorns, mocked, unfairly tried, nailed to a cross, suspended in the air, and finally stabbed in the side, Jesus of Nazareth was tightly packed in mummy-like wrappings and placed in a tomb.  </a:t>
            </a:r>
          </a:p>
          <a:p>
            <a:pPr indent="457200">
              <a:spcAft>
                <a:spcPts val="1200"/>
              </a:spcAft>
            </a:pPr>
            <a:r>
              <a:rPr lang="en-US" sz="2400" b="1" dirty="0" smtClean="0">
                <a:latin typeface="Cambria" pitchFamily="18" charset="0"/>
              </a:rPr>
              <a:t>No modern methods of resuscitation would have produced even one blip on a heart monitor.  How much less should we expect from any ancient medical treatment of herbs and ointments! </a:t>
            </a:r>
          </a:p>
          <a:p>
            <a:pPr indent="457200">
              <a:spcAft>
                <a:spcPts val="1200"/>
              </a:spcAft>
            </a:pPr>
            <a:r>
              <a:rPr lang="en-US" sz="2400" b="1" dirty="0" smtClean="0">
                <a:latin typeface="Cambria" pitchFamily="18" charset="0"/>
              </a:rPr>
              <a:t>Yet a few days later Jesus literally stepped out of the tomb not only restored to health but surpassing His previous mortality with a glorified resurrection body.  What an astounding demonstration of the power of God!</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1:20 – 23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82946" name="Picture 2" descr="What Does Ephesians 1:20 Mean?"/>
          <p:cNvPicPr>
            <a:picLocks noChangeAspect="1" noChangeArrowheads="1"/>
          </p:cNvPicPr>
          <p:nvPr/>
        </p:nvPicPr>
        <p:blipFill>
          <a:blip r:embed="rId2" cstate="print"/>
          <a:srcRect b="5524"/>
          <a:stretch>
            <a:fillRect/>
          </a:stretch>
        </p:blipFill>
        <p:spPr bwMode="auto">
          <a:xfrm>
            <a:off x="457200" y="533400"/>
            <a:ext cx="8280605" cy="5867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diamond(out)">
                                      <p:cBhvr>
                                        <p:cTn id="7" dur="20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God demonstrated His surpassing power when He seated Christ at His right hand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1:20</a:t>
            </a:r>
            <a:r>
              <a:rPr lang="en-US" sz="2400" b="1" dirty="0" smtClean="0">
                <a:latin typeface="Cambria" pitchFamily="18" charset="0"/>
              </a:rPr>
              <a:t>).  Forty days after being miraculously raised from the dead, the resurrected Messiah had completed His work of teaching and training His disciples to bring the gospel to the nations.</a:t>
            </a:r>
          </a:p>
          <a:p>
            <a:pPr indent="457200">
              <a:spcAft>
                <a:spcPts val="1200"/>
              </a:spcAft>
            </a:pPr>
            <a:r>
              <a:rPr lang="en-US" sz="2400" b="1" dirty="0" smtClean="0">
                <a:latin typeface="Cambria" pitchFamily="18" charset="0"/>
              </a:rPr>
              <a:t>Then, as the disciples looked on, God exalted Him to the highest place of honor in the universe—God’s own right hand (</a:t>
            </a:r>
            <a:r>
              <a:rPr lang="en-US" sz="2400" b="1" dirty="0" smtClean="0">
                <a:effectLst>
                  <a:outerShdw blurRad="38100" dist="38100" dir="2700000" algn="tl">
                    <a:srgbClr val="000000">
                      <a:alpha val="43137"/>
                    </a:srgbClr>
                  </a:outerShdw>
                </a:effectLst>
                <a:latin typeface="Cambria" pitchFamily="18" charset="0"/>
              </a:rPr>
              <a:t>Acts 1:1-10</a:t>
            </a:r>
            <a:r>
              <a:rPr lang="en-US" sz="2400" b="1" dirty="0" smtClean="0">
                <a:latin typeface="Cambria" pitchFamily="18" charset="0"/>
              </a:rPr>
              <a:t>).  Before the creation of the world, Christ shared in God the Father’s heavenly glory (</a:t>
            </a:r>
            <a:r>
              <a:rPr lang="en-US" sz="2400" b="1" dirty="0" smtClean="0">
                <a:effectLst>
                  <a:outerShdw blurRad="38100" dist="38100" dir="2700000" algn="tl">
                    <a:srgbClr val="000000">
                      <a:alpha val="43137"/>
                    </a:srgbClr>
                  </a:outerShdw>
                </a:effectLst>
                <a:latin typeface="Cambria" pitchFamily="18" charset="0"/>
              </a:rPr>
              <a:t>John 1:1-2</a:t>
            </a:r>
            <a:r>
              <a:rPr lang="en-US" sz="2400" b="1" dirty="0" smtClean="0">
                <a:latin typeface="Cambria" pitchFamily="18" charset="0"/>
              </a:rPr>
              <a:t>).  Yet He voluntarily surrendered that position of great power and authority, taking on full humanity and humbling Himself as a servant and sacrifice for sin (</a:t>
            </a:r>
            <a:r>
              <a:rPr lang="en-US" sz="2400" b="1" dirty="0" smtClean="0">
                <a:effectLst>
                  <a:outerShdw blurRad="38100" dist="38100" dir="2700000" algn="tl">
                    <a:srgbClr val="000000">
                      <a:alpha val="43137"/>
                    </a:srgbClr>
                  </a:outerShdw>
                </a:effectLst>
                <a:latin typeface="Cambria" pitchFamily="18" charset="0"/>
              </a:rPr>
              <a:t>John 1:14</a:t>
            </a:r>
            <a:r>
              <a:rPr lang="en-US" sz="2400" b="1" dirty="0" smtClean="0">
                <a:latin typeface="Cambria" pitchFamily="18" charset="0"/>
              </a:rPr>
              <a:t>).  And this wasn’t the end of the story.</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1:20 – 23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1 - 15-23-B.jpg"/>
          <p:cNvPicPr>
            <a:picLocks noChangeAspect="1"/>
          </p:cNvPicPr>
          <p:nvPr/>
        </p:nvPicPr>
        <p:blipFill>
          <a:blip r:embed="rId2" cstate="print"/>
          <a:srcRect l="14167"/>
          <a:stretch>
            <a:fillRect/>
          </a:stretch>
        </p:blipFill>
        <p:spPr>
          <a:xfrm>
            <a:off x="228600" y="685800"/>
            <a:ext cx="8633460" cy="5334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After His resurrection, “God highly exalted Him, and bestowed on Him the name which is above every name” (</a:t>
            </a:r>
            <a:r>
              <a:rPr lang="en-US" sz="2400" b="1" dirty="0" smtClean="0">
                <a:effectLst>
                  <a:outerShdw blurRad="38100" dist="38100" dir="2700000" algn="tl">
                    <a:srgbClr val="000000">
                      <a:alpha val="43137"/>
                    </a:srgbClr>
                  </a:outerShdw>
                </a:effectLst>
                <a:latin typeface="Cambria" pitchFamily="18" charset="0"/>
              </a:rPr>
              <a:t>Phil 2:9</a:t>
            </a:r>
            <a:r>
              <a:rPr lang="en-US" sz="2400" b="1" dirty="0" smtClean="0">
                <a:latin typeface="Cambria" pitchFamily="18" charset="0"/>
              </a:rPr>
              <a:t>).  He returned on high, taking to heaven His full and complete human nature—now glorified and immortal—so that He might be a perfect mediator between God and humanity (</a:t>
            </a:r>
            <a:r>
              <a:rPr lang="en-US" sz="2400" b="1" dirty="0" smtClean="0">
                <a:effectLst>
                  <a:outerShdw blurRad="38100" dist="38100" dir="2700000" algn="tl">
                    <a:srgbClr val="000000">
                      <a:alpha val="43137"/>
                    </a:srgbClr>
                  </a:outerShdw>
                </a:effectLst>
                <a:latin typeface="Cambria" pitchFamily="18" charset="0"/>
              </a:rPr>
              <a:t>1Tim 2:5</a:t>
            </a:r>
            <a:r>
              <a:rPr lang="en-US" sz="2400" b="1" dirty="0" smtClean="0">
                <a:latin typeface="Cambria" pitchFamily="18" charset="0"/>
              </a:rPr>
              <a:t>).  What an indescribable example of God’s awesome power!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God demonstrated His surpassing power when He put all things in subjection to Christ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1:21-22</a:t>
            </a:r>
            <a:r>
              <a:rPr lang="en-US" sz="2400" b="1" dirty="0" smtClean="0">
                <a:latin typeface="Cambria" pitchFamily="18" charset="0"/>
              </a:rPr>
              <a:t>).  Jesus’ position of vast authority over heaven and earth—present and future—was prophesied by King David long ago in the book of Psalms: </a:t>
            </a:r>
            <a:r>
              <a:rPr lang="en-US" sz="2400" b="1" i="1" dirty="0" smtClean="0">
                <a:latin typeface="Cambria" pitchFamily="18" charset="0"/>
              </a:rPr>
              <a:t>“The Lord says to my Lord: Sit at my right hand until I make your enemies a footstool for your feet”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Psalm 110:1</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1:20 – 23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83970" name="Picture 2" descr="Ephesians 1:21 Inspirational Images"/>
          <p:cNvPicPr>
            <a:picLocks noChangeAspect="1" noChangeArrowheads="1"/>
          </p:cNvPicPr>
          <p:nvPr/>
        </p:nvPicPr>
        <p:blipFill>
          <a:blip r:embed="rId2" cstate="print"/>
          <a:srcRect b="4000"/>
          <a:stretch>
            <a:fillRect/>
          </a:stretch>
        </p:blipFill>
        <p:spPr bwMode="auto">
          <a:xfrm>
            <a:off x="381000" y="457200"/>
            <a:ext cx="8382000" cy="603504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diamond(out)">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Being at the Father’s right hand means more than the restoration of the position of glory Christ had prior to His incarnation.  It also means having divine authority as the fully human heir of David.  As the perfect Man who was destined to rule on the throne of David (</a:t>
            </a:r>
            <a:r>
              <a:rPr lang="en-US" sz="2400" b="1" dirty="0" smtClean="0">
                <a:effectLst>
                  <a:outerShdw blurRad="38100" dist="38100" dir="2700000" algn="tl">
                    <a:srgbClr val="000000">
                      <a:alpha val="43137"/>
                    </a:srgbClr>
                  </a:outerShdw>
                </a:effectLst>
                <a:latin typeface="Cambria" pitchFamily="18" charset="0"/>
              </a:rPr>
              <a:t>Luke 1:32</a:t>
            </a:r>
            <a:r>
              <a:rPr lang="en-US" sz="2400" b="1" dirty="0" smtClean="0">
                <a:latin typeface="Cambria" pitchFamily="18" charset="0"/>
              </a:rPr>
              <a:t>), Jesus Christ will </a:t>
            </a:r>
            <a:r>
              <a:rPr lang="en-US" sz="2400" b="1" i="1" dirty="0" smtClean="0">
                <a:latin typeface="Cambria" pitchFamily="18" charset="0"/>
              </a:rPr>
              <a:t>“shatter kings in the day of His wrath.  He will judge among the nations”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Ps 110:5-6</a:t>
            </a:r>
            <a:r>
              <a:rPr lang="en-US" sz="2400" b="1" dirty="0" smtClean="0">
                <a:latin typeface="Cambria" pitchFamily="18" charset="0"/>
              </a:rPr>
              <a:t>).   </a:t>
            </a:r>
          </a:p>
          <a:p>
            <a:pPr indent="457200">
              <a:spcAft>
                <a:spcPts val="1200"/>
              </a:spcAft>
            </a:pPr>
            <a:r>
              <a:rPr lang="en-US" sz="2400" b="1" dirty="0" smtClean="0">
                <a:latin typeface="Cambria" pitchFamily="18" charset="0"/>
              </a:rPr>
              <a:t>Christ is not only exalted above the earthly rulers but is also seated above the heavenly powers—both angelic and demonic (</a:t>
            </a:r>
            <a:r>
              <a:rPr lang="en-US" sz="2400" b="1" dirty="0" smtClean="0">
                <a:effectLst>
                  <a:outerShdw blurRad="38100" dist="38100" dir="2700000" algn="tl">
                    <a:srgbClr val="000000">
                      <a:alpha val="43137"/>
                    </a:srgbClr>
                  </a:outerShdw>
                </a:effectLst>
                <a:latin typeface="Cambria" pitchFamily="18" charset="0"/>
              </a:rPr>
              <a:t>1:21;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6:12</a:t>
            </a:r>
            <a:r>
              <a:rPr lang="en-US" sz="2400" b="1" dirty="0" smtClean="0">
                <a:latin typeface="Cambria" pitchFamily="18" charset="0"/>
              </a:rPr>
              <a:t>).  What an encouraging picture of God’s power granted to our victorious Savior!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1:20 – 23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1 - 22 head.jpg"/>
          <p:cNvPicPr>
            <a:picLocks noChangeAspect="1"/>
          </p:cNvPicPr>
          <p:nvPr/>
        </p:nvPicPr>
        <p:blipFill>
          <a:blip r:embed="rId2" cstate="print"/>
          <a:srcRect l="2550" t="1111" r="1400" b="3333"/>
          <a:stretch>
            <a:fillRect/>
          </a:stretch>
        </p:blipFill>
        <p:spPr>
          <a:xfrm>
            <a:off x="228600" y="152400"/>
            <a:ext cx="8610600" cy="6553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FOURTH</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God demonstrated His surpassing power         when He gave Christ to the church as head over all things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1:22-23</a:t>
            </a:r>
            <a:r>
              <a:rPr lang="en-US" sz="2400" b="1" dirty="0" smtClean="0">
                <a:latin typeface="Cambria" pitchFamily="18" charset="0"/>
              </a:rPr>
              <a:t>).  Christ arose victorious, having conquered sin, death, and the grave.  He ascended on high, conquering the limitations of this earthly existence.  He took His position in the place of authority over all things in heaven and on earth, things present and future.</a:t>
            </a:r>
          </a:p>
          <a:p>
            <a:pPr indent="457200">
              <a:spcAft>
                <a:spcPts val="1200"/>
              </a:spcAft>
            </a:pPr>
            <a:r>
              <a:rPr lang="en-US" sz="2400" b="1" dirty="0" smtClean="0">
                <a:latin typeface="Cambria" pitchFamily="18" charset="0"/>
              </a:rPr>
              <a:t>Yet Paul points out particularly that God placed Christ over the church as its head—governing, shepherding, and leading His mystical body, the fullest manifestation of His work on earth in everything.  Think about the amazing benefits this brings to believers, who are incorporated into the church through the baptizing work of the Holy Spirit (</a:t>
            </a:r>
            <a:r>
              <a:rPr lang="en-US" sz="2400" b="1" dirty="0" smtClean="0">
                <a:effectLst>
                  <a:outerShdw blurRad="38100" dist="38100" dir="2700000" algn="tl">
                    <a:srgbClr val="000000">
                      <a:alpha val="43137"/>
                    </a:srgbClr>
                  </a:outerShdw>
                </a:effectLst>
                <a:latin typeface="Cambria" pitchFamily="18" charset="0"/>
              </a:rPr>
              <a:t>1Cor 12:12-13</a:t>
            </a:r>
            <a:r>
              <a:rPr lang="en-US" sz="2400" b="1" dirty="0" smtClean="0">
                <a:latin typeface="Cambria" pitchFamily="18" charset="0"/>
              </a:rPr>
              <a: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1:20 – 23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ruler who sits on the throne of the universe is also our Brother and our Mediator before the Father (</a:t>
            </a:r>
            <a:r>
              <a:rPr lang="en-US" sz="2400" b="1" dirty="0" smtClean="0">
                <a:effectLst>
                  <a:outerShdw blurRad="38100" dist="38100" dir="2700000" algn="tl">
                    <a:srgbClr val="000000">
                      <a:alpha val="43137"/>
                    </a:srgbClr>
                  </a:outerShdw>
                </a:effectLst>
                <a:latin typeface="Cambria" pitchFamily="18" charset="0"/>
              </a:rPr>
              <a:t>Rom 8:29; Heb 9:15</a:t>
            </a:r>
            <a:r>
              <a:rPr lang="en-US" sz="2400" b="1" dirty="0" smtClean="0">
                <a:latin typeface="Cambria" pitchFamily="18" charset="0"/>
              </a:rPr>
              <a:t>).  Paul’s description of the church as the body of Christ is not simply metaphorical imagery.  It goes far deeper than that.  Because the saints are united to Christ, his work has been applied to them as if they were literally in Him.</a:t>
            </a:r>
          </a:p>
          <a:p>
            <a:pPr indent="457200">
              <a:spcAft>
                <a:spcPts val="1200"/>
              </a:spcAft>
            </a:pPr>
            <a:r>
              <a:rPr lang="en-US" sz="2400" b="1" dirty="0" smtClean="0">
                <a:latin typeface="Cambria" pitchFamily="18" charset="0"/>
              </a:rPr>
              <a:t>This is why Paul will later say of believers that God </a:t>
            </a:r>
            <a:r>
              <a:rPr lang="en-US" sz="2400" b="1" i="1" dirty="0" smtClean="0">
                <a:latin typeface="Cambria" pitchFamily="18" charset="0"/>
              </a:rPr>
              <a:t>“made us alive together with Christ . . . And raised us up with Him, and seated us with Him in the heavenly places in Christ Jesus”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Eph 2:5-6</a:t>
            </a:r>
            <a:r>
              <a:rPr lang="en-US" sz="2400" b="1" dirty="0" smtClean="0">
                <a:latin typeface="Cambria" pitchFamily="18" charset="0"/>
              </a:rPr>
              <a:t>).  If we are members of His body, we are fully identified with the work of Christ.  What an incomprehensible realization of the power of God!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1:20 – 23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462213"/>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Through praise (</a:t>
            </a:r>
            <a:r>
              <a:rPr lang="en-US" sz="2400" b="1" dirty="0" smtClean="0">
                <a:effectLst>
                  <a:outerShdw blurRad="38100" dist="38100" dir="2700000" algn="tl">
                    <a:srgbClr val="000000">
                      <a:alpha val="43137"/>
                    </a:srgbClr>
                  </a:outerShdw>
                </a:effectLst>
                <a:latin typeface="Cambria" pitchFamily="18" charset="0"/>
              </a:rPr>
              <a:t>1:1-14</a:t>
            </a:r>
            <a:r>
              <a:rPr lang="en-US" sz="2400" b="1" dirty="0" smtClean="0">
                <a:latin typeface="Cambria" pitchFamily="18" charset="0"/>
              </a:rPr>
              <a:t>), thanksgiving (</a:t>
            </a:r>
            <a:r>
              <a:rPr lang="en-US" sz="2400" b="1" dirty="0" smtClean="0">
                <a:effectLst>
                  <a:outerShdw blurRad="38100" dist="38100" dir="2700000" algn="tl">
                    <a:srgbClr val="000000">
                      <a:alpha val="43137"/>
                    </a:srgbClr>
                  </a:outerShdw>
                </a:effectLst>
                <a:latin typeface="Cambria" pitchFamily="18" charset="0"/>
              </a:rPr>
              <a:t>1:15-16</a:t>
            </a:r>
            <a:r>
              <a:rPr lang="en-US" sz="2400" b="1" dirty="0" smtClean="0">
                <a:latin typeface="Cambria" pitchFamily="18" charset="0"/>
              </a:rPr>
              <a:t>), and petition (</a:t>
            </a:r>
            <a:r>
              <a:rPr lang="en-US" sz="2400" b="1" dirty="0" smtClean="0">
                <a:effectLst>
                  <a:outerShdw blurRad="38100" dist="38100" dir="2700000" algn="tl">
                    <a:srgbClr val="000000">
                      <a:alpha val="43137"/>
                    </a:srgbClr>
                  </a:outerShdw>
                </a:effectLst>
                <a:latin typeface="Cambria" pitchFamily="18" charset="0"/>
              </a:rPr>
              <a:t>1:17-23</a:t>
            </a:r>
            <a:r>
              <a:rPr lang="en-US" sz="2400" b="1" dirty="0" smtClean="0">
                <a:latin typeface="Cambria" pitchFamily="18" charset="0"/>
              </a:rPr>
              <a:t>), Paul floods us with wave of profound truths that are difficult to comprehend in full.  </a:t>
            </a:r>
          </a:p>
          <a:p>
            <a:pPr indent="457200">
              <a:spcAft>
                <a:spcPts val="1200"/>
              </a:spcAft>
            </a:pPr>
            <a:r>
              <a:rPr lang="en-US" sz="2400" b="1" dirty="0" smtClean="0">
                <a:latin typeface="Cambria" pitchFamily="18" charset="0"/>
              </a:rPr>
              <a:t>So vast is the grace of God and so manifold its applications to our lives that we could literally spend a lifetime trying to grasp the depths of these realities.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1:20 – 23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18 May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970044"/>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2:1 – 10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“You Were Dead, But God …”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4154984"/>
          </a:xfrm>
          <a:prstGeom prst="rect">
            <a:avLst/>
          </a:prstGeom>
          <a:noFill/>
          <a:effectLst/>
        </p:spPr>
        <p:txBody>
          <a:bodyPr wrap="square" rtlCol="0">
            <a:spAutoFit/>
          </a:bodyPr>
          <a:lstStyle/>
          <a:p>
            <a:pPr indent="457200"/>
            <a:r>
              <a:rPr lang="en-US" sz="2400" b="1" dirty="0" smtClean="0">
                <a:latin typeface="Cambria" pitchFamily="18" charset="0"/>
              </a:rPr>
              <a:t>Ephesians was written by a man who really knew how     to pray.  On the heels of a magnificent flourish of praise (</a:t>
            </a:r>
            <a:r>
              <a:rPr lang="en-US" sz="2400" b="1" dirty="0" smtClean="0">
                <a:effectLst>
                  <a:outerShdw blurRad="38100" dist="38100" dir="2700000" algn="tl">
                    <a:srgbClr val="000000">
                      <a:alpha val="43137"/>
                    </a:srgbClr>
                  </a:outerShdw>
                </a:effectLst>
                <a:latin typeface="Cambria" pitchFamily="18" charset="0"/>
              </a:rPr>
              <a:t>1:3-14</a:t>
            </a:r>
            <a:r>
              <a:rPr lang="en-US" sz="2400" b="1" dirty="0" smtClean="0">
                <a:latin typeface="Cambria" pitchFamily="18" charset="0"/>
              </a:rPr>
              <a:t>), Paul changes gears and continues with purposeful intercession for his readers.  He recounts to them the content of his prayers for them, including heartfelt thanksgiving and profound petition to God on their behalf.</a:t>
            </a:r>
          </a:p>
          <a:p>
            <a:pPr indent="457200"/>
            <a:endParaRPr lang="en-US" sz="2400" b="1" dirty="0" smtClean="0">
              <a:latin typeface="Cambria" pitchFamily="18" charset="0"/>
            </a:endParaRPr>
          </a:p>
          <a:p>
            <a:pPr indent="457200"/>
            <a:r>
              <a:rPr lang="en-US" sz="2400" b="1" dirty="0" smtClean="0">
                <a:latin typeface="Cambria" pitchFamily="18" charset="0"/>
              </a:rPr>
              <a:t>You can’t read about Paul’s prayer for the Ephesians and fail to catch his deep passion.  Paul prayed like he meant it.  In doing so, he gave us a stunning example of genuine prayer.  </a:t>
            </a:r>
          </a:p>
        </p:txBody>
      </p:sp>
      <p:grpSp>
        <p:nvGrpSpPr>
          <p:cNvPr id="7" name="Group 6"/>
          <p:cNvGrpSpPr/>
          <p:nvPr/>
        </p:nvGrpSpPr>
        <p:grpSpPr>
          <a:xfrm>
            <a:off x="304800" y="152400"/>
            <a:ext cx="8534400" cy="914400"/>
            <a:chOff x="304800" y="152400"/>
            <a:chExt cx="8534400" cy="914400"/>
          </a:xfrm>
        </p:grpSpPr>
        <p:sp>
          <p:nvSpPr>
            <p:cNvPr id="9"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1288659" y="3159941"/>
            <a:ext cx="4733877"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Our Prayers and Christ’s Position</a:t>
            </a:r>
            <a:endParaRPr lang="en-US" sz="2400" b="1"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000548"/>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15</a:t>
            </a:r>
            <a:r>
              <a:rPr lang="en-US" sz="2800" i="1" dirty="0" smtClean="0">
                <a:latin typeface="Georgia" pitchFamily="18" charset="0"/>
              </a:rPr>
              <a:t>For this reason, ever since I heard about your faith in the Lord Jesus and your love for all God’s people,  </a:t>
            </a:r>
            <a:r>
              <a:rPr lang="en-US" sz="2800" b="1" baseline="30000" dirty="0" smtClean="0">
                <a:effectLst>
                  <a:outerShdw blurRad="38100" dist="38100" dir="2700000" algn="tl">
                    <a:srgbClr val="000000">
                      <a:alpha val="43137"/>
                    </a:srgbClr>
                  </a:outerShdw>
                </a:effectLst>
                <a:latin typeface="Georgia" pitchFamily="18" charset="0"/>
              </a:rPr>
              <a:t>16</a:t>
            </a:r>
            <a:r>
              <a:rPr lang="en-US" sz="2800" i="1" dirty="0" smtClean="0">
                <a:latin typeface="Georgia" pitchFamily="18" charset="0"/>
              </a:rPr>
              <a:t>I have not stopped giving thanks for you, remembering you in my prayers.</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1:15 – 16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87798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Ephesians </a:t>
            </a:r>
            <a:r>
              <a:rPr lang="en-US" sz="2400" b="1" dirty="0" smtClean="0">
                <a:effectLst>
                  <a:outerShdw blurRad="38100" dist="38100" dir="2700000" algn="tl">
                    <a:srgbClr val="000000">
                      <a:alpha val="43137"/>
                    </a:srgbClr>
                  </a:outerShdw>
                </a:effectLst>
                <a:latin typeface="Cambria" pitchFamily="18" charset="0"/>
              </a:rPr>
              <a:t>1:15</a:t>
            </a:r>
            <a:r>
              <a:rPr lang="en-US" sz="2400" b="1" dirty="0" smtClean="0">
                <a:latin typeface="Cambria" pitchFamily="18" charset="0"/>
              </a:rPr>
              <a:t> begins the account of  Paul’s prayer of thanksgiving and supplication for the Ephesian Christians, and it runs all the way to the end of the chapter.  </a:t>
            </a:r>
          </a:p>
          <a:p>
            <a:pPr marL="457200" indent="-274320">
              <a:spcAft>
                <a:spcPts val="1200"/>
              </a:spcAft>
              <a:buFont typeface="Arial" pitchFamily="34" charset="0"/>
              <a:buChar char="•"/>
            </a:pPr>
            <a:r>
              <a:rPr lang="en-US" sz="2400" b="1" dirty="0" smtClean="0">
                <a:latin typeface="Cambria" pitchFamily="18" charset="0"/>
              </a:rPr>
              <a:t>Verses </a:t>
            </a:r>
            <a:r>
              <a:rPr lang="en-US" sz="2400" b="1" dirty="0" smtClean="0">
                <a:effectLst>
                  <a:outerShdw blurRad="38100" dist="38100" dir="2700000" algn="tl">
                    <a:srgbClr val="000000">
                      <a:alpha val="43137"/>
                    </a:srgbClr>
                  </a:outerShdw>
                </a:effectLst>
                <a:latin typeface="Cambria" pitchFamily="18" charset="0"/>
              </a:rPr>
              <a:t>15-16</a:t>
            </a:r>
            <a:r>
              <a:rPr lang="en-US" sz="2400" b="1" dirty="0" smtClean="0">
                <a:latin typeface="Cambria" pitchFamily="18" charset="0"/>
              </a:rPr>
              <a:t> includes his personal thanksgiving for the Ephesians.  </a:t>
            </a:r>
          </a:p>
          <a:p>
            <a:pPr marL="457200" indent="-274320">
              <a:spcAft>
                <a:spcPts val="1200"/>
              </a:spcAft>
              <a:buFont typeface="Arial" pitchFamily="34" charset="0"/>
              <a:buChar char="•"/>
            </a:pPr>
            <a:r>
              <a:rPr lang="en-US" sz="2400" b="1" dirty="0" smtClean="0">
                <a:latin typeface="Cambria" pitchFamily="18" charset="0"/>
              </a:rPr>
              <a:t>Verses </a:t>
            </a:r>
            <a:r>
              <a:rPr lang="en-US" sz="2400" b="1" dirty="0" smtClean="0">
                <a:effectLst>
                  <a:outerShdw blurRad="38100" dist="38100" dir="2700000" algn="tl">
                    <a:srgbClr val="000000">
                      <a:alpha val="43137"/>
                    </a:srgbClr>
                  </a:outerShdw>
                </a:effectLst>
                <a:latin typeface="Cambria" pitchFamily="18" charset="0"/>
              </a:rPr>
              <a:t>17-19</a:t>
            </a:r>
            <a:r>
              <a:rPr lang="en-US" sz="2400" b="1" dirty="0" smtClean="0">
                <a:latin typeface="Cambria" pitchFamily="18" charset="0"/>
              </a:rPr>
              <a:t> reveals the things Paul prayed for on the Ephesians’ behalf.</a:t>
            </a:r>
          </a:p>
          <a:p>
            <a:pPr marL="457200" indent="-274320">
              <a:spcAft>
                <a:spcPts val="1200"/>
              </a:spcAft>
              <a:buFont typeface="Arial" pitchFamily="34" charset="0"/>
              <a:buChar char="•"/>
            </a:pPr>
            <a:r>
              <a:rPr lang="en-US" sz="2400" b="1" dirty="0" smtClean="0">
                <a:latin typeface="Cambria" pitchFamily="18" charset="0"/>
              </a:rPr>
              <a:t>Finally, verses </a:t>
            </a:r>
            <a:r>
              <a:rPr lang="en-US" sz="2400" b="1" dirty="0" smtClean="0">
                <a:effectLst>
                  <a:outerShdw blurRad="38100" dist="38100" dir="2700000" algn="tl">
                    <a:srgbClr val="000000">
                      <a:alpha val="43137"/>
                    </a:srgbClr>
                  </a:outerShdw>
                </a:effectLst>
                <a:latin typeface="Cambria" pitchFamily="18" charset="0"/>
              </a:rPr>
              <a:t>20-23</a:t>
            </a:r>
            <a:r>
              <a:rPr lang="en-US" sz="2400" b="1" dirty="0" smtClean="0">
                <a:latin typeface="Cambria" pitchFamily="18" charset="0"/>
              </a:rPr>
              <a:t> refers to the power of Paul’s prayer—the resurrected and ascended Lord.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1:15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notes that he never ceased to lift up his Ephesian brothers and sisters, mentioning them whenever he prayed (</a:t>
            </a:r>
            <a:r>
              <a:rPr lang="en-US" sz="2400" b="1" dirty="0" smtClean="0">
                <a:effectLst>
                  <a:outerShdw blurRad="38100" dist="38100" dir="2700000" algn="tl">
                    <a:srgbClr val="000000">
                      <a:alpha val="43137"/>
                    </a:srgbClr>
                  </a:outerShdw>
                </a:effectLst>
                <a:latin typeface="Cambria" pitchFamily="18" charset="0"/>
              </a:rPr>
              <a:t>1:16</a:t>
            </a:r>
            <a:r>
              <a:rPr lang="en-US" sz="2400" b="1" dirty="0" smtClean="0">
                <a:latin typeface="Cambria" pitchFamily="18" charset="0"/>
              </a:rPr>
              <a:t>).  When we consider the numerous places throughout the empire where Paul had established churches, we can imagine all the regions, cities, and even families that he must have included on his prayer list.</a:t>
            </a:r>
          </a:p>
          <a:p>
            <a:pPr indent="457200">
              <a:spcAft>
                <a:spcPts val="1200"/>
              </a:spcAft>
            </a:pPr>
            <a:r>
              <a:rPr lang="en-US" sz="2400" b="1" dirty="0" smtClean="0">
                <a:latin typeface="Cambria" pitchFamily="18" charset="0"/>
              </a:rPr>
              <a:t>Here was a man committed to prayer!  Virtually every time he bowed his knees before the Father in prayer, the name “Ephesus” was on his lips.  Yet Paul goes deeper than a polite, “Oh, by the way, I just want you to know I’m praying for you.”  Instead, he reveals specific things that he mentions in his prayers.</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1:15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Ephesians </a:t>
            </a:r>
            <a:r>
              <a:rPr lang="en-US" sz="2400" b="1" dirty="0" smtClean="0">
                <a:effectLst>
                  <a:outerShdw blurRad="38100" dist="38100" dir="2700000" algn="tl">
                    <a:srgbClr val="000000">
                      <a:alpha val="43137"/>
                    </a:srgbClr>
                  </a:outerShdw>
                </a:effectLst>
                <a:latin typeface="Cambria" pitchFamily="18" charset="0"/>
              </a:rPr>
              <a:t>1:15</a:t>
            </a:r>
            <a:r>
              <a:rPr lang="en-US" sz="2400" b="1" dirty="0" smtClean="0">
                <a:latin typeface="Cambria" pitchFamily="18" charset="0"/>
              </a:rPr>
              <a:t> reveals the basis for Paul’s thankfulness: The Ephesians’ reputation of </a:t>
            </a:r>
            <a:r>
              <a:rPr lang="en-US" sz="2400" b="1" i="1" dirty="0" smtClean="0">
                <a:effectLst>
                  <a:outerShdw blurRad="38100" dist="38100" dir="2700000" algn="tl">
                    <a:srgbClr val="000000">
                      <a:alpha val="43137"/>
                    </a:srgbClr>
                  </a:outerShdw>
                </a:effectLst>
                <a:latin typeface="Cambria" pitchFamily="18" charset="0"/>
              </a:rPr>
              <a:t>faith</a:t>
            </a:r>
            <a:r>
              <a:rPr lang="en-US" sz="2400" b="1" dirty="0" smtClean="0">
                <a:latin typeface="Cambria" pitchFamily="18" charset="0"/>
              </a:rPr>
              <a:t> in Christ and the </a:t>
            </a:r>
            <a:r>
              <a:rPr lang="en-US" sz="2400" b="1" i="1"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they exhibit for the saints.  The faith Paul refers to is not their original conversion.  Paul himself had already spent enough time with the Ephesians to know the genuineness of their original faith in Christ.  Rather, he’s referring to the condition of their faith as they grew in Christ.</a:t>
            </a:r>
          </a:p>
          <a:p>
            <a:pPr indent="457200">
              <a:spcAft>
                <a:spcPts val="1200"/>
              </a:spcAft>
            </a:pPr>
            <a:r>
              <a:rPr lang="en-US" sz="2400" b="1" dirty="0" smtClean="0">
                <a:latin typeface="Cambria" pitchFamily="18" charset="0"/>
              </a:rPr>
              <a:t>Over the years, the Ephesians’ faith had grown steadily stronger.  They had built well on the foundation laid by Paul and other minister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1Cor 3:10</a:t>
            </a:r>
            <a:r>
              <a:rPr lang="en-US" sz="2400" b="1" dirty="0" smtClean="0">
                <a:latin typeface="Cambria" pitchFamily="18" charset="0"/>
              </a:rPr>
              <a:t>), and their reputation for faith had reached Paul’s ears.  Like a proud father who continually hears news of a famous child’s success, Paul expresses his gratitude to God for the spiritual growth of the Ephesians.</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1:15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29118</TotalTime>
  <Words>3256</Words>
  <Application>Microsoft Office PowerPoint</Application>
  <PresentationFormat>On-screen Show (4:3)</PresentationFormat>
  <Paragraphs>100</Paragraphs>
  <Slides>38</Slides>
  <Notes>3</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5951</cp:revision>
  <dcterms:created xsi:type="dcterms:W3CDTF">2016-10-08T19:35:00Z</dcterms:created>
  <dcterms:modified xsi:type="dcterms:W3CDTF">2022-05-10T02:08:17Z</dcterms:modified>
</cp:coreProperties>
</file>